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0"/>
  </p:notesMasterIdLst>
  <p:sldIdLst>
    <p:sldId id="335" r:id="rId2"/>
    <p:sldId id="315" r:id="rId3"/>
    <p:sldId id="324" r:id="rId4"/>
    <p:sldId id="325" r:id="rId5"/>
    <p:sldId id="344" r:id="rId6"/>
    <p:sldId id="326" r:id="rId7"/>
    <p:sldId id="339" r:id="rId8"/>
    <p:sldId id="34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AB"/>
    <a:srgbClr val="EA0000"/>
    <a:srgbClr val="77933C"/>
    <a:srgbClr val="FF3300"/>
    <a:srgbClr val="FF0000"/>
    <a:srgbClr val="CC0000"/>
    <a:srgbClr val="73BEF1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 	Prepare a balance sheet for a service business organized as a proprietorship.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9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a Balance Sheet from Information on a Work Sheet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3819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Information needed to prepare the balance sheet is obtained from the work sheet.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9" name="Picture 18" descr="Chapter 7_Page 199_1.jpg"/>
          <p:cNvPicPr>
            <a:picLocks noChangeAspect="1"/>
          </p:cNvPicPr>
          <p:nvPr/>
        </p:nvPicPr>
        <p:blipFill>
          <a:blip r:embed="rId2" cstate="print"/>
          <a:srcRect b="5625"/>
          <a:stretch>
            <a:fillRect/>
          </a:stretch>
        </p:blipFill>
        <p:spPr>
          <a:xfrm>
            <a:off x="457200" y="2667000"/>
            <a:ext cx="5922405" cy="3657600"/>
          </a:xfrm>
          <a:prstGeom prst="rect">
            <a:avLst/>
          </a:prstGeom>
        </p:spPr>
      </p:pic>
      <p:sp>
        <p:nvSpPr>
          <p:cNvPr id="11" name="Content Placeholder 15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Char char="●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048000" y="1981200"/>
            <a:ext cx="5867400" cy="1066800"/>
            <a:chOff x="3048000" y="2209800"/>
            <a:chExt cx="5867400" cy="1066800"/>
          </a:xfrm>
        </p:grpSpPr>
        <p:cxnSp>
          <p:nvCxnSpPr>
            <p:cNvPr id="16" name="Straight Arrow Connector 15"/>
            <p:cNvCxnSpPr/>
            <p:nvPr/>
          </p:nvCxnSpPr>
          <p:spPr>
            <a:xfrm flipH="1">
              <a:off x="3048000" y="2438400"/>
              <a:ext cx="4495800" cy="76200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6629400" y="2209800"/>
              <a:ext cx="2286000" cy="10668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1600" dirty="0" smtClean="0"/>
                <a:t>Account titles are obtained from the work sheet’s Account Title column.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53000" y="3124200"/>
            <a:ext cx="3962400" cy="1219200"/>
            <a:chOff x="4953000" y="3048000"/>
            <a:chExt cx="3962400" cy="1219200"/>
          </a:xfrm>
        </p:grpSpPr>
        <p:cxnSp>
          <p:nvCxnSpPr>
            <p:cNvPr id="20" name="Straight Arrow Connector 19"/>
            <p:cNvCxnSpPr/>
            <p:nvPr/>
          </p:nvCxnSpPr>
          <p:spPr>
            <a:xfrm flipH="1" flipV="1">
              <a:off x="4953000" y="3048000"/>
              <a:ext cx="2133600" cy="114300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5867400" y="3048000"/>
              <a:ext cx="1524000" cy="83820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629400" y="3200400"/>
              <a:ext cx="2286000" cy="10668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Account balances are obtained from the work sheet’s Balance Sheet columns.</a:t>
              </a:r>
              <a:endParaRPr lang="en-US" sz="1600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Heading of a Balance Sheet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7_Page 199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514600"/>
            <a:ext cx="7315200" cy="1763273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301240" y="3913095"/>
            <a:ext cx="3108960" cy="1551801"/>
            <a:chOff x="1463040" y="3886200"/>
            <a:chExt cx="3108960" cy="1551801"/>
          </a:xfrm>
        </p:grpSpPr>
        <p:sp>
          <p:nvSpPr>
            <p:cNvPr id="13" name="Rectangle 12"/>
            <p:cNvSpPr/>
            <p:nvPr/>
          </p:nvSpPr>
          <p:spPr>
            <a:xfrm>
              <a:off x="1828800" y="4791670"/>
              <a:ext cx="27432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>
                <a:spcBef>
                  <a:spcPct val="20000"/>
                </a:spcBef>
                <a:buClr>
                  <a:srgbClr val="FF0000"/>
                </a:buClr>
              </a:pPr>
              <a:r>
                <a:rPr lang="en-US" dirty="0" smtClean="0">
                  <a:solidFill>
                    <a:srgbClr val="0070C0"/>
                  </a:solidFill>
                </a:rPr>
                <a:t>Center the date of the report on the third line.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16" name="Group 20"/>
            <p:cNvGrpSpPr/>
            <p:nvPr/>
          </p:nvGrpSpPr>
          <p:grpSpPr>
            <a:xfrm>
              <a:off x="1463040" y="3886200"/>
              <a:ext cx="1432560" cy="1295400"/>
              <a:chOff x="4648200" y="2194560"/>
              <a:chExt cx="1432560" cy="1295400"/>
            </a:xfrm>
          </p:grpSpPr>
          <p:sp>
            <p:nvSpPr>
              <p:cNvPr id="17" name="Line 20"/>
              <p:cNvSpPr>
                <a:spLocks noChangeShapeType="1"/>
              </p:cNvSpPr>
              <p:nvPr/>
            </p:nvSpPr>
            <p:spPr bwMode="auto">
              <a:xfrm flipH="1">
                <a:off x="4876800" y="2194560"/>
                <a:ext cx="1203960" cy="108204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Rectangle 11"/>
              <p:cNvSpPr>
                <a:spLocks noChangeArrowheads="1"/>
              </p:cNvSpPr>
              <p:nvPr/>
            </p:nvSpPr>
            <p:spPr bwMode="auto">
              <a:xfrm>
                <a:off x="4648200" y="31242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457200" y="1600200"/>
            <a:ext cx="3429000" cy="1219200"/>
            <a:chOff x="457200" y="1600200"/>
            <a:chExt cx="3429000" cy="1219200"/>
          </a:xfrm>
        </p:grpSpPr>
        <p:sp>
          <p:nvSpPr>
            <p:cNvPr id="20" name="Rectangle 19"/>
            <p:cNvSpPr/>
            <p:nvPr/>
          </p:nvSpPr>
          <p:spPr>
            <a:xfrm>
              <a:off x="457200" y="1600200"/>
              <a:ext cx="27432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>
                <a:spcBef>
                  <a:spcPct val="20000"/>
                </a:spcBef>
                <a:buClr>
                  <a:srgbClr val="FF0000"/>
                </a:buClr>
              </a:pPr>
              <a:r>
                <a:rPr lang="en-US" dirty="0" smtClean="0">
                  <a:solidFill>
                    <a:srgbClr val="0070C0"/>
                  </a:solidFill>
                </a:rPr>
                <a:t>Center the name of the company on the first line.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21" name="Group 23"/>
            <p:cNvGrpSpPr/>
            <p:nvPr/>
          </p:nvGrpSpPr>
          <p:grpSpPr>
            <a:xfrm>
              <a:off x="2819400" y="1676400"/>
              <a:ext cx="1066800" cy="1143000"/>
              <a:chOff x="1066800" y="3048000"/>
              <a:chExt cx="1066800" cy="1143000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>
                <a:off x="1219200" y="3200400"/>
                <a:ext cx="914400" cy="9906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7"/>
              <p:cNvSpPr>
                <a:spLocks noChangeArrowheads="1"/>
              </p:cNvSpPr>
              <p:nvPr/>
            </p:nvSpPr>
            <p:spPr bwMode="auto">
              <a:xfrm>
                <a:off x="1066800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4724400" y="3455895"/>
            <a:ext cx="4191000" cy="2286000"/>
            <a:chOff x="4724400" y="3429000"/>
            <a:chExt cx="4191000" cy="2286000"/>
          </a:xfrm>
        </p:grpSpPr>
        <p:sp>
          <p:nvSpPr>
            <p:cNvPr id="25" name="Rectangle 24"/>
            <p:cNvSpPr/>
            <p:nvPr/>
          </p:nvSpPr>
          <p:spPr>
            <a:xfrm>
              <a:off x="6172200" y="4791670"/>
              <a:ext cx="27432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>
                <a:spcBef>
                  <a:spcPct val="20000"/>
                </a:spcBef>
                <a:buClr>
                  <a:srgbClr val="FF0000"/>
                </a:buClr>
              </a:pPr>
              <a:r>
                <a:rPr lang="en-US" dirty="0" smtClean="0">
                  <a:solidFill>
                    <a:srgbClr val="0070C0"/>
                  </a:solidFill>
                </a:rPr>
                <a:t>Center the name of the report, Balance Sheet, on the second line.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26" name="Group 26"/>
            <p:cNvGrpSpPr/>
            <p:nvPr/>
          </p:nvGrpSpPr>
          <p:grpSpPr>
            <a:xfrm>
              <a:off x="4724400" y="3429000"/>
              <a:ext cx="1447800" cy="1752600"/>
              <a:chOff x="3276600" y="1432560"/>
              <a:chExt cx="1447800" cy="1752600"/>
            </a:xfrm>
          </p:grpSpPr>
          <p:sp>
            <p:nvSpPr>
              <p:cNvPr id="27" name="Line 20"/>
              <p:cNvSpPr>
                <a:spLocks noChangeShapeType="1"/>
              </p:cNvSpPr>
              <p:nvPr/>
            </p:nvSpPr>
            <p:spPr bwMode="auto">
              <a:xfrm>
                <a:off x="3276600" y="1432560"/>
                <a:ext cx="1219200" cy="153924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Rectangle 9"/>
              <p:cNvSpPr>
                <a:spLocks noChangeArrowheads="1"/>
              </p:cNvSpPr>
              <p:nvPr/>
            </p:nvSpPr>
            <p:spPr bwMode="auto">
              <a:xfrm>
                <a:off x="4358640" y="2819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Assets and Liabilities Sections </a:t>
            </a:r>
            <a:br>
              <a:rPr lang="en-US" dirty="0" smtClean="0"/>
            </a:br>
            <a:r>
              <a:rPr lang="en-US" dirty="0" smtClean="0"/>
              <a:t>of a Balance Sheet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7_Page 2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514600"/>
            <a:ext cx="8229600" cy="2173986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007947" y="2057400"/>
            <a:ext cx="1316653" cy="777240"/>
            <a:chOff x="5298005" y="4335780"/>
            <a:chExt cx="1316653" cy="777240"/>
          </a:xfrm>
        </p:grpSpPr>
        <p:sp>
          <p:nvSpPr>
            <p:cNvPr id="18" name="Rectangle 17"/>
            <p:cNvSpPr/>
            <p:nvPr/>
          </p:nvSpPr>
          <p:spPr>
            <a:xfrm>
              <a:off x="5654139" y="4356711"/>
              <a:ext cx="9605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Liabilities</a:t>
              </a:r>
              <a:endParaRPr lang="en-US" sz="1600" dirty="0"/>
            </a:p>
          </p:txBody>
        </p:sp>
        <p:grpSp>
          <p:nvGrpSpPr>
            <p:cNvPr id="19" name="Group 22"/>
            <p:cNvGrpSpPr/>
            <p:nvPr/>
          </p:nvGrpSpPr>
          <p:grpSpPr>
            <a:xfrm>
              <a:off x="5298005" y="4335780"/>
              <a:ext cx="701040" cy="777240"/>
              <a:chOff x="1335605" y="3192780"/>
              <a:chExt cx="701040" cy="777240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1396565" y="3329940"/>
                <a:ext cx="640080" cy="64008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1335605" y="31927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6742093" y="3581400"/>
            <a:ext cx="2020907" cy="1965960"/>
            <a:chOff x="7238842" y="3095625"/>
            <a:chExt cx="2020907" cy="1965960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7467442" y="3095625"/>
              <a:ext cx="1182707" cy="1760222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36"/>
            <p:cNvGrpSpPr/>
            <p:nvPr/>
          </p:nvGrpSpPr>
          <p:grpSpPr>
            <a:xfrm>
              <a:off x="7238842" y="4695825"/>
              <a:ext cx="2020907" cy="365760"/>
              <a:chOff x="4234657" y="4145280"/>
              <a:chExt cx="2020907" cy="365760"/>
            </a:xfrm>
          </p:grpSpPr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4234657" y="41452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9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615657" y="4145280"/>
                <a:ext cx="163990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Total of Liabilities</a:t>
                </a:r>
                <a:endParaRPr lang="en-US" sz="1600" dirty="0"/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1249680" y="2057400"/>
            <a:ext cx="1036320" cy="777240"/>
            <a:chOff x="5505352" y="4320540"/>
            <a:chExt cx="1036320" cy="777240"/>
          </a:xfrm>
        </p:grpSpPr>
        <p:sp>
          <p:nvSpPr>
            <p:cNvPr id="28" name="Rectangle 27"/>
            <p:cNvSpPr/>
            <p:nvPr/>
          </p:nvSpPr>
          <p:spPr>
            <a:xfrm>
              <a:off x="5827502" y="4338781"/>
              <a:ext cx="71417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Assets</a:t>
              </a:r>
              <a:endParaRPr lang="en-US" sz="1600" dirty="0"/>
            </a:p>
          </p:txBody>
        </p:sp>
        <p:grpSp>
          <p:nvGrpSpPr>
            <p:cNvPr id="29" name="Group 22"/>
            <p:cNvGrpSpPr/>
            <p:nvPr/>
          </p:nvGrpSpPr>
          <p:grpSpPr>
            <a:xfrm>
              <a:off x="5505352" y="4320540"/>
              <a:ext cx="685800" cy="777240"/>
              <a:chOff x="1542952" y="3177540"/>
              <a:chExt cx="685800" cy="777240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>
                <a:off x="1588672" y="3314700"/>
                <a:ext cx="640080" cy="64008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1542952" y="31775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5105400" y="3429000"/>
            <a:ext cx="2590800" cy="2113181"/>
            <a:chOff x="4358640" y="2367379"/>
            <a:chExt cx="2590800" cy="2113181"/>
          </a:xfrm>
        </p:grpSpPr>
        <p:grpSp>
          <p:nvGrpSpPr>
            <p:cNvPr id="48" name="Group 22"/>
            <p:cNvGrpSpPr/>
            <p:nvPr/>
          </p:nvGrpSpPr>
          <p:grpSpPr>
            <a:xfrm>
              <a:off x="4358640" y="2367379"/>
              <a:ext cx="2590800" cy="2113181"/>
              <a:chOff x="396240" y="1224379"/>
              <a:chExt cx="2590800" cy="2113181"/>
            </a:xfrm>
          </p:grpSpPr>
          <p:cxnSp>
            <p:nvCxnSpPr>
              <p:cNvPr id="50" name="Straight Arrow Connector 49"/>
              <p:cNvCxnSpPr/>
              <p:nvPr/>
            </p:nvCxnSpPr>
            <p:spPr>
              <a:xfrm flipV="1">
                <a:off x="548640" y="1224379"/>
                <a:ext cx="2438400" cy="1976021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angle 7"/>
              <p:cNvSpPr>
                <a:spLocks noChangeArrowheads="1"/>
              </p:cNvSpPr>
              <p:nvPr/>
            </p:nvSpPr>
            <p:spPr bwMode="auto">
              <a:xfrm>
                <a:off x="396240" y="2971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7</a:t>
                </a:r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4712871" y="4119979"/>
              <a:ext cx="10935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Single Rule</a:t>
              </a:r>
              <a:endParaRPr lang="en-US" sz="1600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200400" y="3581400"/>
            <a:ext cx="2286000" cy="1965960"/>
            <a:chOff x="5298005" y="2545080"/>
            <a:chExt cx="2286000" cy="1965960"/>
          </a:xfrm>
        </p:grpSpPr>
        <p:sp>
          <p:nvSpPr>
            <p:cNvPr id="58" name="Rectangle 57"/>
            <p:cNvSpPr/>
            <p:nvPr/>
          </p:nvSpPr>
          <p:spPr>
            <a:xfrm>
              <a:off x="5663972" y="4152900"/>
              <a:ext cx="140788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Total Liabilities</a:t>
              </a:r>
              <a:endParaRPr lang="en-US" sz="1600" dirty="0"/>
            </a:p>
          </p:txBody>
        </p:sp>
        <p:grpSp>
          <p:nvGrpSpPr>
            <p:cNvPr id="59" name="Group 22"/>
            <p:cNvGrpSpPr/>
            <p:nvPr/>
          </p:nvGrpSpPr>
          <p:grpSpPr>
            <a:xfrm>
              <a:off x="5298005" y="2545080"/>
              <a:ext cx="2286000" cy="1965960"/>
              <a:chOff x="1335605" y="1402080"/>
              <a:chExt cx="2286000" cy="1965960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 flipV="1">
                <a:off x="1512472" y="1402080"/>
                <a:ext cx="2109133" cy="179832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Rectangle 7"/>
              <p:cNvSpPr>
                <a:spLocks noChangeArrowheads="1"/>
              </p:cNvSpPr>
              <p:nvPr/>
            </p:nvSpPr>
            <p:spPr bwMode="auto">
              <a:xfrm>
                <a:off x="1335605" y="30022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8</a:t>
                </a:r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253364" y="1600200"/>
            <a:ext cx="1685478" cy="2725270"/>
            <a:chOff x="253364" y="1600200"/>
            <a:chExt cx="1685478" cy="2725270"/>
          </a:xfrm>
        </p:grpSpPr>
        <p:grpSp>
          <p:nvGrpSpPr>
            <p:cNvPr id="32" name="Group 31"/>
            <p:cNvGrpSpPr/>
            <p:nvPr/>
          </p:nvGrpSpPr>
          <p:grpSpPr>
            <a:xfrm>
              <a:off x="253364" y="1600200"/>
              <a:ext cx="1685478" cy="1394460"/>
              <a:chOff x="5271036" y="4229100"/>
              <a:chExt cx="1685478" cy="1394460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5600502" y="4229100"/>
                <a:ext cx="135601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Account Titles</a:t>
                </a:r>
                <a:endParaRPr lang="en-US" sz="1600" dirty="0"/>
              </a:p>
            </p:txBody>
          </p:sp>
          <p:grpSp>
            <p:nvGrpSpPr>
              <p:cNvPr id="34" name="Group 22"/>
              <p:cNvGrpSpPr/>
              <p:nvPr/>
            </p:nvGrpSpPr>
            <p:grpSpPr>
              <a:xfrm>
                <a:off x="5271036" y="4244340"/>
                <a:ext cx="478156" cy="1379220"/>
                <a:chOff x="1308636" y="3101340"/>
                <a:chExt cx="478156" cy="1379220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>
                  <a:off x="1512472" y="3200400"/>
                  <a:ext cx="274320" cy="128016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Rectangle 7"/>
                <p:cNvSpPr>
                  <a:spLocks noChangeArrowheads="1"/>
                </p:cNvSpPr>
                <p:nvPr/>
              </p:nvSpPr>
              <p:spPr bwMode="auto">
                <a:xfrm>
                  <a:off x="1308636" y="310134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  <p:sp>
          <p:nvSpPr>
            <p:cNvPr id="73" name="Left Bracket 72"/>
            <p:cNvSpPr/>
            <p:nvPr/>
          </p:nvSpPr>
          <p:spPr>
            <a:xfrm>
              <a:off x="730625" y="2953870"/>
              <a:ext cx="228600" cy="137160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200400" y="2057400"/>
            <a:ext cx="1752600" cy="1600200"/>
            <a:chOff x="3200400" y="2057400"/>
            <a:chExt cx="1752600" cy="1600200"/>
          </a:xfrm>
        </p:grpSpPr>
        <p:grpSp>
          <p:nvGrpSpPr>
            <p:cNvPr id="52" name="Group 51"/>
            <p:cNvGrpSpPr/>
            <p:nvPr/>
          </p:nvGrpSpPr>
          <p:grpSpPr>
            <a:xfrm>
              <a:off x="3200400" y="2057400"/>
              <a:ext cx="1752600" cy="902850"/>
              <a:chOff x="4870110" y="4354950"/>
              <a:chExt cx="1752600" cy="902850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5253529" y="4379466"/>
                <a:ext cx="1369181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Account Titles</a:t>
                </a:r>
                <a:endParaRPr lang="en-US" sz="1600" dirty="0"/>
              </a:p>
            </p:txBody>
          </p:sp>
          <p:grpSp>
            <p:nvGrpSpPr>
              <p:cNvPr id="54" name="Group 22"/>
              <p:cNvGrpSpPr/>
              <p:nvPr/>
            </p:nvGrpSpPr>
            <p:grpSpPr>
              <a:xfrm>
                <a:off x="4870110" y="4354950"/>
                <a:ext cx="1521581" cy="902850"/>
                <a:chOff x="907710" y="3211950"/>
                <a:chExt cx="1521581" cy="902850"/>
              </a:xfrm>
            </p:grpSpPr>
            <p:cxnSp>
              <p:nvCxnSpPr>
                <p:cNvPr id="55" name="Straight Arrow Connector 54"/>
                <p:cNvCxnSpPr/>
                <p:nvPr/>
              </p:nvCxnSpPr>
              <p:spPr>
                <a:xfrm>
                  <a:off x="1060110" y="3364350"/>
                  <a:ext cx="1369181" cy="75045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Rectangle 7"/>
                <p:cNvSpPr>
                  <a:spLocks noChangeArrowheads="1"/>
                </p:cNvSpPr>
                <p:nvPr/>
              </p:nvSpPr>
              <p:spPr bwMode="auto">
                <a:xfrm>
                  <a:off x="907710" y="321195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5</a:t>
                  </a:r>
                </a:p>
              </p:txBody>
            </p:sp>
          </p:grpSp>
        </p:grpSp>
        <p:sp>
          <p:nvSpPr>
            <p:cNvPr id="76" name="Left Bracket 75"/>
            <p:cNvSpPr/>
            <p:nvPr/>
          </p:nvSpPr>
          <p:spPr>
            <a:xfrm>
              <a:off x="4724400" y="2953870"/>
              <a:ext cx="228600" cy="70373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7010400" y="1600200"/>
            <a:ext cx="1990724" cy="2057400"/>
            <a:chOff x="7010400" y="1600200"/>
            <a:chExt cx="1990724" cy="2057400"/>
          </a:xfrm>
        </p:grpSpPr>
        <p:grpSp>
          <p:nvGrpSpPr>
            <p:cNvPr id="37" name="Group 36"/>
            <p:cNvGrpSpPr/>
            <p:nvPr/>
          </p:nvGrpSpPr>
          <p:grpSpPr>
            <a:xfrm>
              <a:off x="7010400" y="1600200"/>
              <a:ext cx="1990724" cy="1394460"/>
              <a:chOff x="3646072" y="4229100"/>
              <a:chExt cx="1990724" cy="1394460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3646072" y="4229100"/>
                <a:ext cx="162384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1376B9"/>
                    </a:solidFill>
                  </a:rPr>
                  <a:t>Liability Amounts</a:t>
                </a:r>
                <a:endParaRPr lang="en-US" sz="1600" dirty="0"/>
              </a:p>
            </p:txBody>
          </p:sp>
          <p:grpSp>
            <p:nvGrpSpPr>
              <p:cNvPr id="39" name="Group 22"/>
              <p:cNvGrpSpPr/>
              <p:nvPr/>
            </p:nvGrpSpPr>
            <p:grpSpPr>
              <a:xfrm>
                <a:off x="5246272" y="4244340"/>
                <a:ext cx="390524" cy="1379220"/>
                <a:chOff x="1283872" y="3101340"/>
                <a:chExt cx="390524" cy="1379220"/>
              </a:xfrm>
            </p:grpSpPr>
            <p:cxnSp>
              <p:nvCxnSpPr>
                <p:cNvPr id="40" name="Straight Arrow Connector 39"/>
                <p:cNvCxnSpPr/>
                <p:nvPr/>
              </p:nvCxnSpPr>
              <p:spPr>
                <a:xfrm flipH="1">
                  <a:off x="1283872" y="3200400"/>
                  <a:ext cx="274320" cy="128016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Rectangle 7"/>
                <p:cNvSpPr>
                  <a:spLocks noChangeArrowheads="1"/>
                </p:cNvSpPr>
                <p:nvPr/>
              </p:nvSpPr>
              <p:spPr bwMode="auto">
                <a:xfrm>
                  <a:off x="1308636" y="310134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6</a:t>
                  </a:r>
                </a:p>
              </p:txBody>
            </p:sp>
          </p:grpSp>
        </p:grpSp>
        <p:sp>
          <p:nvSpPr>
            <p:cNvPr id="77" name="Left Bracket 76"/>
            <p:cNvSpPr/>
            <p:nvPr/>
          </p:nvSpPr>
          <p:spPr>
            <a:xfrm flipH="1">
              <a:off x="8458200" y="2953870"/>
              <a:ext cx="228600" cy="70373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914400" y="2953870"/>
            <a:ext cx="3016625" cy="2593490"/>
            <a:chOff x="914400" y="2953870"/>
            <a:chExt cx="3016625" cy="2593490"/>
          </a:xfrm>
        </p:grpSpPr>
        <p:sp>
          <p:nvSpPr>
            <p:cNvPr id="74" name="Left Bracket 73"/>
            <p:cNvSpPr/>
            <p:nvPr/>
          </p:nvSpPr>
          <p:spPr>
            <a:xfrm>
              <a:off x="3702425" y="2953870"/>
              <a:ext cx="228600" cy="137160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914400" y="4114800"/>
              <a:ext cx="2743200" cy="1432560"/>
              <a:chOff x="5298005" y="3078480"/>
              <a:chExt cx="2743200" cy="1432560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5663972" y="4152900"/>
                <a:ext cx="148008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Asset Amounts</a:t>
                </a:r>
                <a:endParaRPr lang="en-US" sz="1600" dirty="0"/>
              </a:p>
            </p:txBody>
          </p:sp>
          <p:grpSp>
            <p:nvGrpSpPr>
              <p:cNvPr id="83" name="Group 22"/>
              <p:cNvGrpSpPr/>
              <p:nvPr/>
            </p:nvGrpSpPr>
            <p:grpSpPr>
              <a:xfrm>
                <a:off x="5298005" y="3078480"/>
                <a:ext cx="2743200" cy="1432560"/>
                <a:chOff x="1335605" y="1935480"/>
                <a:chExt cx="2743200" cy="1432560"/>
              </a:xfrm>
            </p:grpSpPr>
            <p:cxnSp>
              <p:nvCxnSpPr>
                <p:cNvPr id="84" name="Straight Arrow Connector 83"/>
                <p:cNvCxnSpPr/>
                <p:nvPr/>
              </p:nvCxnSpPr>
              <p:spPr>
                <a:xfrm flipV="1">
                  <a:off x="1512472" y="1935480"/>
                  <a:ext cx="2566333" cy="126492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Rectangle 7"/>
                <p:cNvSpPr>
                  <a:spLocks noChangeArrowheads="1"/>
                </p:cNvSpPr>
                <p:nvPr/>
              </p:nvSpPr>
              <p:spPr bwMode="auto">
                <a:xfrm>
                  <a:off x="1335605" y="300228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3</a:t>
                  </a:r>
                </a:p>
              </p:txBody>
            </p:sp>
          </p:grp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pter 7_Page 2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286000"/>
            <a:ext cx="7315200" cy="28443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Owner’s Equity Section </a:t>
            </a:r>
            <a:br>
              <a:rPr lang="en-US" dirty="0" smtClean="0"/>
            </a:br>
            <a:r>
              <a:rPr lang="en-US" dirty="0" smtClean="0"/>
              <a:t>of a Balance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467600" y="3962400"/>
            <a:ext cx="1318072" cy="609600"/>
            <a:chOff x="5014458" y="4335780"/>
            <a:chExt cx="1318072" cy="609600"/>
          </a:xfrm>
        </p:grpSpPr>
        <p:sp>
          <p:nvSpPr>
            <p:cNvPr id="11" name="Rectangle 10"/>
            <p:cNvSpPr/>
            <p:nvPr/>
          </p:nvSpPr>
          <p:spPr>
            <a:xfrm>
              <a:off x="5654139" y="4356711"/>
              <a:ext cx="6783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Single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Rule</a:t>
              </a:r>
              <a:endParaRPr lang="en-US" sz="1600" dirty="0"/>
            </a:p>
          </p:txBody>
        </p:sp>
        <p:grpSp>
          <p:nvGrpSpPr>
            <p:cNvPr id="12" name="Group 22"/>
            <p:cNvGrpSpPr/>
            <p:nvPr/>
          </p:nvGrpSpPr>
          <p:grpSpPr>
            <a:xfrm>
              <a:off x="5014458" y="4335780"/>
              <a:ext cx="649307" cy="609600"/>
              <a:chOff x="1052058" y="3192780"/>
              <a:chExt cx="649307" cy="609600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 flipH="1">
                <a:off x="1052058" y="3421380"/>
                <a:ext cx="457201" cy="381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7"/>
              <p:cNvSpPr>
                <a:spLocks noChangeArrowheads="1"/>
              </p:cNvSpPr>
              <p:nvPr/>
            </p:nvSpPr>
            <p:spPr bwMode="auto">
              <a:xfrm>
                <a:off x="1335605" y="31927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3962400" y="4724400"/>
            <a:ext cx="3352800" cy="822960"/>
            <a:chOff x="3962400" y="4724400"/>
            <a:chExt cx="3352800" cy="822960"/>
          </a:xfrm>
        </p:grpSpPr>
        <p:cxnSp>
          <p:nvCxnSpPr>
            <p:cNvPr id="79" name="Straight Arrow Connector 78"/>
            <p:cNvCxnSpPr/>
            <p:nvPr/>
          </p:nvCxnSpPr>
          <p:spPr>
            <a:xfrm flipH="1" flipV="1">
              <a:off x="3962400" y="4724400"/>
              <a:ext cx="1295400" cy="6096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/>
            <p:cNvGrpSpPr/>
            <p:nvPr/>
          </p:nvGrpSpPr>
          <p:grpSpPr>
            <a:xfrm>
              <a:off x="5105400" y="4724400"/>
              <a:ext cx="2209800" cy="822960"/>
              <a:chOff x="8839042" y="3796665"/>
              <a:chExt cx="2209800" cy="822960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 flipV="1">
                <a:off x="8991442" y="3796665"/>
                <a:ext cx="1600200" cy="6705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Group 36"/>
              <p:cNvGrpSpPr/>
              <p:nvPr/>
            </p:nvGrpSpPr>
            <p:grpSpPr>
              <a:xfrm>
                <a:off x="8839042" y="4253865"/>
                <a:ext cx="2209800" cy="365760"/>
                <a:chOff x="5834857" y="3703320"/>
                <a:chExt cx="2209800" cy="36576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6215857" y="3703320"/>
                  <a:ext cx="1828800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1376B9"/>
                      </a:solidFill>
                    </a:rPr>
                    <a:t>Compare Totals</a:t>
                  </a:r>
                  <a:endParaRPr lang="en-US" sz="1600" dirty="0"/>
                </a:p>
              </p:txBody>
            </p:sp>
            <p:sp>
              <p:nvSpPr>
                <p:cNvPr id="18" name="Rectangle 7"/>
                <p:cNvSpPr>
                  <a:spLocks noChangeArrowheads="1"/>
                </p:cNvSpPr>
                <p:nvPr/>
              </p:nvSpPr>
              <p:spPr bwMode="auto">
                <a:xfrm>
                  <a:off x="5834857" y="370332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9</a:t>
                  </a:r>
                </a:p>
              </p:txBody>
            </p:sp>
          </p:grpSp>
        </p:grpSp>
      </p:grpSp>
      <p:grpSp>
        <p:nvGrpSpPr>
          <p:cNvPr id="20" name="Group 19"/>
          <p:cNvGrpSpPr/>
          <p:nvPr/>
        </p:nvGrpSpPr>
        <p:grpSpPr>
          <a:xfrm>
            <a:off x="2743200" y="1676400"/>
            <a:ext cx="2133600" cy="2438400"/>
            <a:chOff x="5429152" y="4320540"/>
            <a:chExt cx="2133600" cy="2438400"/>
          </a:xfrm>
        </p:grpSpPr>
        <p:sp>
          <p:nvSpPr>
            <p:cNvPr id="21" name="Rectangle 20"/>
            <p:cNvSpPr/>
            <p:nvPr/>
          </p:nvSpPr>
          <p:spPr>
            <a:xfrm>
              <a:off x="5751302" y="4338781"/>
              <a:ext cx="144623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Owner’s Equity</a:t>
              </a:r>
              <a:endParaRPr lang="en-US" sz="1600" dirty="0"/>
            </a:p>
          </p:txBody>
        </p:sp>
        <p:grpSp>
          <p:nvGrpSpPr>
            <p:cNvPr id="22" name="Group 22"/>
            <p:cNvGrpSpPr/>
            <p:nvPr/>
          </p:nvGrpSpPr>
          <p:grpSpPr>
            <a:xfrm>
              <a:off x="5429152" y="4320540"/>
              <a:ext cx="2133600" cy="2438400"/>
              <a:chOff x="1466752" y="3177540"/>
              <a:chExt cx="2133600" cy="2438400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>
                <a:off x="1588672" y="3314700"/>
                <a:ext cx="2011680" cy="230124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1466752" y="31775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5715000" y="1676400"/>
            <a:ext cx="2595928" cy="2590800"/>
            <a:chOff x="4280436" y="4229100"/>
            <a:chExt cx="2595928" cy="2590800"/>
          </a:xfrm>
        </p:grpSpPr>
        <p:sp>
          <p:nvSpPr>
            <p:cNvPr id="26" name="Rectangle 25"/>
            <p:cNvSpPr/>
            <p:nvPr/>
          </p:nvSpPr>
          <p:spPr>
            <a:xfrm>
              <a:off x="5600502" y="4229100"/>
              <a:ext cx="1275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Account Title</a:t>
              </a:r>
              <a:endParaRPr lang="en-US" sz="1600" dirty="0"/>
            </a:p>
          </p:txBody>
        </p:sp>
        <p:grpSp>
          <p:nvGrpSpPr>
            <p:cNvPr id="27" name="Group 22"/>
            <p:cNvGrpSpPr/>
            <p:nvPr/>
          </p:nvGrpSpPr>
          <p:grpSpPr>
            <a:xfrm>
              <a:off x="4280436" y="4244340"/>
              <a:ext cx="1356360" cy="2575560"/>
              <a:chOff x="318036" y="3101340"/>
              <a:chExt cx="1356360" cy="2575560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flipH="1">
                <a:off x="318036" y="3200400"/>
                <a:ext cx="1194436" cy="24765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7"/>
              <p:cNvSpPr>
                <a:spLocks noChangeArrowheads="1"/>
              </p:cNvSpPr>
              <p:nvPr/>
            </p:nvSpPr>
            <p:spPr bwMode="auto">
              <a:xfrm>
                <a:off x="1308636" y="31013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1371600" y="4724400"/>
            <a:ext cx="1905000" cy="1432560"/>
            <a:chOff x="5271036" y="3177540"/>
            <a:chExt cx="1905000" cy="1432560"/>
          </a:xfrm>
        </p:grpSpPr>
        <p:sp>
          <p:nvSpPr>
            <p:cNvPr id="31" name="Rectangle 30"/>
            <p:cNvSpPr/>
            <p:nvPr/>
          </p:nvSpPr>
          <p:spPr>
            <a:xfrm>
              <a:off x="5597022" y="4229100"/>
              <a:ext cx="137954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1376B9"/>
                  </a:solidFill>
                </a:rPr>
                <a:t>Total of Assets</a:t>
              </a:r>
              <a:endParaRPr lang="en-US" sz="1600" dirty="0"/>
            </a:p>
          </p:txBody>
        </p:sp>
        <p:grpSp>
          <p:nvGrpSpPr>
            <p:cNvPr id="32" name="Group 22"/>
            <p:cNvGrpSpPr/>
            <p:nvPr/>
          </p:nvGrpSpPr>
          <p:grpSpPr>
            <a:xfrm>
              <a:off x="5271036" y="3177540"/>
              <a:ext cx="1905000" cy="1432560"/>
              <a:chOff x="1308636" y="2034540"/>
              <a:chExt cx="1905000" cy="1432560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 flipV="1">
                <a:off x="1558192" y="2034540"/>
                <a:ext cx="1655444" cy="11658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1308636" y="31013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6</a:t>
                </a: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3810000" y="4800600"/>
            <a:ext cx="2159533" cy="1582995"/>
            <a:chOff x="4358640" y="3121759"/>
            <a:chExt cx="2159533" cy="1582995"/>
          </a:xfrm>
        </p:grpSpPr>
        <p:grpSp>
          <p:nvGrpSpPr>
            <p:cNvPr id="36" name="Group 22"/>
            <p:cNvGrpSpPr/>
            <p:nvPr/>
          </p:nvGrpSpPr>
          <p:grpSpPr>
            <a:xfrm>
              <a:off x="4358640" y="3121759"/>
              <a:ext cx="1371600" cy="1358801"/>
              <a:chOff x="396240" y="1978759"/>
              <a:chExt cx="1371600" cy="1358801"/>
            </a:xfrm>
          </p:grpSpPr>
          <p:cxnSp>
            <p:nvCxnSpPr>
              <p:cNvPr id="38" name="Straight Arrow Connector 37"/>
              <p:cNvCxnSpPr/>
              <p:nvPr/>
            </p:nvCxnSpPr>
            <p:spPr>
              <a:xfrm flipV="1">
                <a:off x="548641" y="1978759"/>
                <a:ext cx="1219199" cy="1221642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7"/>
              <p:cNvSpPr>
                <a:spLocks noChangeArrowheads="1"/>
              </p:cNvSpPr>
              <p:nvPr/>
            </p:nvSpPr>
            <p:spPr bwMode="auto">
              <a:xfrm>
                <a:off x="396240" y="2971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7</a:t>
                </a:r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4712871" y="4119979"/>
              <a:ext cx="180530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Total Liabilities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and Owner’s Equity</a:t>
              </a:r>
              <a:endParaRPr lang="en-US" sz="16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57200" y="4800600"/>
            <a:ext cx="1752600" cy="746760"/>
            <a:chOff x="4870110" y="3973950"/>
            <a:chExt cx="1752600" cy="746760"/>
          </a:xfrm>
        </p:grpSpPr>
        <p:sp>
          <p:nvSpPr>
            <p:cNvPr id="41" name="Rectangle 40"/>
            <p:cNvSpPr/>
            <p:nvPr/>
          </p:nvSpPr>
          <p:spPr>
            <a:xfrm>
              <a:off x="5253529" y="4379466"/>
              <a:ext cx="136918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Total Assets</a:t>
              </a:r>
              <a:endParaRPr lang="en-US" sz="1600" dirty="0"/>
            </a:p>
          </p:txBody>
        </p:sp>
        <p:grpSp>
          <p:nvGrpSpPr>
            <p:cNvPr id="42" name="Group 22"/>
            <p:cNvGrpSpPr/>
            <p:nvPr/>
          </p:nvGrpSpPr>
          <p:grpSpPr>
            <a:xfrm>
              <a:off x="4870110" y="3973950"/>
              <a:ext cx="365760" cy="746760"/>
              <a:chOff x="907710" y="2830950"/>
              <a:chExt cx="365760" cy="746760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 flipV="1">
                <a:off x="1060110" y="2830950"/>
                <a:ext cx="152400" cy="5334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907710" y="321195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5</a:t>
                </a: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6781800" y="4724400"/>
            <a:ext cx="2217756" cy="1659195"/>
            <a:chOff x="5298005" y="3078480"/>
            <a:chExt cx="2217756" cy="1659195"/>
          </a:xfrm>
        </p:grpSpPr>
        <p:sp>
          <p:nvSpPr>
            <p:cNvPr id="46" name="Rectangle 45"/>
            <p:cNvSpPr/>
            <p:nvPr/>
          </p:nvSpPr>
          <p:spPr>
            <a:xfrm>
              <a:off x="5663972" y="4152900"/>
              <a:ext cx="185178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Total of Liabilities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 and Owner’s Equity</a:t>
              </a:r>
              <a:endParaRPr lang="en-US" sz="1600" dirty="0"/>
            </a:p>
          </p:txBody>
        </p:sp>
        <p:grpSp>
          <p:nvGrpSpPr>
            <p:cNvPr id="47" name="Group 22"/>
            <p:cNvGrpSpPr/>
            <p:nvPr/>
          </p:nvGrpSpPr>
          <p:grpSpPr>
            <a:xfrm>
              <a:off x="5298005" y="3078480"/>
              <a:ext cx="365760" cy="1432560"/>
              <a:chOff x="1335605" y="1935480"/>
              <a:chExt cx="365760" cy="1432560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 flipV="1">
                <a:off x="1512473" y="1935480"/>
                <a:ext cx="127932" cy="126492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ctangle 7"/>
              <p:cNvSpPr>
                <a:spLocks noChangeArrowheads="1"/>
              </p:cNvSpPr>
              <p:nvPr/>
            </p:nvSpPr>
            <p:spPr bwMode="auto">
              <a:xfrm>
                <a:off x="1335605" y="30022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8</a:t>
                </a: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7463226" y="2819400"/>
            <a:ext cx="1528374" cy="1371600"/>
            <a:chOff x="4993205" y="4145280"/>
            <a:chExt cx="1528374" cy="1371600"/>
          </a:xfrm>
        </p:grpSpPr>
        <p:sp>
          <p:nvSpPr>
            <p:cNvPr id="51" name="Rectangle 50"/>
            <p:cNvSpPr/>
            <p:nvPr/>
          </p:nvSpPr>
          <p:spPr>
            <a:xfrm>
              <a:off x="5663972" y="4152900"/>
              <a:ext cx="85760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Capital 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Amount</a:t>
              </a:r>
              <a:endParaRPr lang="en-US" sz="1600" dirty="0"/>
            </a:p>
          </p:txBody>
        </p:sp>
        <p:grpSp>
          <p:nvGrpSpPr>
            <p:cNvPr id="52" name="Group 22"/>
            <p:cNvGrpSpPr/>
            <p:nvPr/>
          </p:nvGrpSpPr>
          <p:grpSpPr>
            <a:xfrm>
              <a:off x="4993205" y="4145280"/>
              <a:ext cx="670560" cy="1371600"/>
              <a:chOff x="1030805" y="3002280"/>
              <a:chExt cx="670560" cy="1371600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 flipH="1">
                <a:off x="1030805" y="3200400"/>
                <a:ext cx="481667" cy="117348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ectangle 7"/>
              <p:cNvSpPr>
                <a:spLocks noChangeArrowheads="1"/>
              </p:cNvSpPr>
              <p:nvPr/>
            </p:nvSpPr>
            <p:spPr bwMode="auto">
              <a:xfrm>
                <a:off x="1335605" y="30022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7467600" y="4800600"/>
            <a:ext cx="1423870" cy="910506"/>
            <a:chOff x="5014458" y="4030980"/>
            <a:chExt cx="1423870" cy="910506"/>
          </a:xfrm>
        </p:grpSpPr>
        <p:sp>
          <p:nvSpPr>
            <p:cNvPr id="68" name="Rectangle 67"/>
            <p:cNvSpPr/>
            <p:nvPr/>
          </p:nvSpPr>
          <p:spPr>
            <a:xfrm>
              <a:off x="5654139" y="4356711"/>
              <a:ext cx="78418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Double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Rule</a:t>
              </a:r>
              <a:endParaRPr lang="en-US" sz="1600" dirty="0"/>
            </a:p>
          </p:txBody>
        </p:sp>
        <p:grpSp>
          <p:nvGrpSpPr>
            <p:cNvPr id="69" name="Group 22"/>
            <p:cNvGrpSpPr/>
            <p:nvPr/>
          </p:nvGrpSpPr>
          <p:grpSpPr>
            <a:xfrm>
              <a:off x="5014458" y="4030980"/>
              <a:ext cx="649307" cy="670560"/>
              <a:chOff x="1052058" y="2887980"/>
              <a:chExt cx="649307" cy="670560"/>
            </a:xfrm>
          </p:grpSpPr>
          <p:cxnSp>
            <p:nvCxnSpPr>
              <p:cNvPr id="70" name="Straight Arrow Connector 69"/>
              <p:cNvCxnSpPr/>
              <p:nvPr/>
            </p:nvCxnSpPr>
            <p:spPr>
              <a:xfrm flipH="1" flipV="1">
                <a:off x="1052058" y="2887980"/>
                <a:ext cx="457202" cy="5334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Rectangle 7"/>
              <p:cNvSpPr>
                <a:spLocks noChangeArrowheads="1"/>
              </p:cNvSpPr>
              <p:nvPr/>
            </p:nvSpPr>
            <p:spPr bwMode="auto">
              <a:xfrm>
                <a:off x="1335605" y="31927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10</a:t>
                </a:r>
              </a:p>
            </p:txBody>
          </p:sp>
        </p:grpSp>
      </p:grpSp>
      <p:sp>
        <p:nvSpPr>
          <p:cNvPr id="92" name="TextBox 9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9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94" name="Flowchart: Delay 9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Owner’s Equity Reported in Detail on a Balance Sheet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Chapter 7_Page 2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2514600"/>
            <a:ext cx="6400800" cy="197911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038600" y="2057400"/>
            <a:ext cx="1651102" cy="1524000"/>
            <a:chOff x="4012663" y="4335780"/>
            <a:chExt cx="1651102" cy="1524000"/>
          </a:xfrm>
        </p:grpSpPr>
        <p:sp>
          <p:nvSpPr>
            <p:cNvPr id="13" name="Rectangle 12"/>
            <p:cNvSpPr/>
            <p:nvPr/>
          </p:nvSpPr>
          <p:spPr>
            <a:xfrm>
              <a:off x="4393663" y="4356711"/>
              <a:ext cx="8731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Drawing</a:t>
              </a:r>
              <a:endParaRPr lang="en-US" sz="1600" dirty="0"/>
            </a:p>
          </p:txBody>
        </p:sp>
        <p:grpSp>
          <p:nvGrpSpPr>
            <p:cNvPr id="16" name="Group 22"/>
            <p:cNvGrpSpPr/>
            <p:nvPr/>
          </p:nvGrpSpPr>
          <p:grpSpPr>
            <a:xfrm>
              <a:off x="4012663" y="4335780"/>
              <a:ext cx="1651102" cy="1524000"/>
              <a:chOff x="50263" y="3192780"/>
              <a:chExt cx="1651102" cy="152400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H="1">
                <a:off x="50263" y="3421380"/>
                <a:ext cx="1458998" cy="12954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1335605" y="31927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2743200" y="1676400"/>
            <a:ext cx="1947018" cy="1371600"/>
            <a:chOff x="5429152" y="4320540"/>
            <a:chExt cx="1947018" cy="1371600"/>
          </a:xfrm>
        </p:grpSpPr>
        <p:sp>
          <p:nvSpPr>
            <p:cNvPr id="27" name="Rectangle 26"/>
            <p:cNvSpPr/>
            <p:nvPr/>
          </p:nvSpPr>
          <p:spPr>
            <a:xfrm>
              <a:off x="5751302" y="4338781"/>
              <a:ext cx="16248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Beginning Capital</a:t>
              </a:r>
              <a:endParaRPr lang="en-US" sz="1600" dirty="0"/>
            </a:p>
          </p:txBody>
        </p:sp>
        <p:grpSp>
          <p:nvGrpSpPr>
            <p:cNvPr id="28" name="Group 22"/>
            <p:cNvGrpSpPr/>
            <p:nvPr/>
          </p:nvGrpSpPr>
          <p:grpSpPr>
            <a:xfrm>
              <a:off x="5429152" y="4320540"/>
              <a:ext cx="457200" cy="1371600"/>
              <a:chOff x="1466752" y="3177540"/>
              <a:chExt cx="457200" cy="1371600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>
                <a:off x="1588672" y="3314700"/>
                <a:ext cx="335280" cy="123444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7"/>
              <p:cNvSpPr>
                <a:spLocks noChangeArrowheads="1"/>
              </p:cNvSpPr>
              <p:nvPr/>
            </p:nvSpPr>
            <p:spPr bwMode="auto">
              <a:xfrm>
                <a:off x="1466752" y="31775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5867400" y="1676400"/>
            <a:ext cx="3054762" cy="1371600"/>
            <a:chOff x="4890036" y="4229100"/>
            <a:chExt cx="3054762" cy="1371600"/>
          </a:xfrm>
        </p:grpSpPr>
        <p:sp>
          <p:nvSpPr>
            <p:cNvPr id="32" name="Rectangle 31"/>
            <p:cNvSpPr/>
            <p:nvPr/>
          </p:nvSpPr>
          <p:spPr>
            <a:xfrm>
              <a:off x="5600502" y="4229100"/>
              <a:ext cx="234429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Beginning Capital Amount</a:t>
              </a:r>
              <a:endParaRPr lang="en-US" sz="1600" dirty="0"/>
            </a:p>
          </p:txBody>
        </p:sp>
        <p:grpSp>
          <p:nvGrpSpPr>
            <p:cNvPr id="33" name="Group 22"/>
            <p:cNvGrpSpPr/>
            <p:nvPr/>
          </p:nvGrpSpPr>
          <p:grpSpPr>
            <a:xfrm>
              <a:off x="4890036" y="4244340"/>
              <a:ext cx="746760" cy="1356360"/>
              <a:chOff x="927636" y="3101340"/>
              <a:chExt cx="746760" cy="1356360"/>
            </a:xfrm>
          </p:grpSpPr>
          <p:cxnSp>
            <p:nvCxnSpPr>
              <p:cNvPr id="34" name="Straight Arrow Connector 33"/>
              <p:cNvCxnSpPr/>
              <p:nvPr/>
            </p:nvCxnSpPr>
            <p:spPr>
              <a:xfrm flipH="1">
                <a:off x="927636" y="3200400"/>
                <a:ext cx="584836" cy="12573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1308636" y="31013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6400800" y="2590800"/>
            <a:ext cx="2342290" cy="990600"/>
            <a:chOff x="3823236" y="4244340"/>
            <a:chExt cx="2342290" cy="990600"/>
          </a:xfrm>
        </p:grpSpPr>
        <p:sp>
          <p:nvSpPr>
            <p:cNvPr id="37" name="Rectangle 36"/>
            <p:cNvSpPr/>
            <p:nvPr/>
          </p:nvSpPr>
          <p:spPr>
            <a:xfrm>
              <a:off x="5118636" y="4591586"/>
              <a:ext cx="104689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1376B9"/>
                  </a:solidFill>
                </a:rPr>
                <a:t>Difference</a:t>
              </a:r>
              <a:endParaRPr lang="en-US" sz="1600" dirty="0"/>
            </a:p>
          </p:txBody>
        </p:sp>
        <p:grpSp>
          <p:nvGrpSpPr>
            <p:cNvPr id="38" name="Group 22"/>
            <p:cNvGrpSpPr/>
            <p:nvPr/>
          </p:nvGrpSpPr>
          <p:grpSpPr>
            <a:xfrm>
              <a:off x="3823236" y="4244340"/>
              <a:ext cx="1813560" cy="990600"/>
              <a:chOff x="-139164" y="3101340"/>
              <a:chExt cx="1813560" cy="990600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 flipH="1">
                <a:off x="-139164" y="3200400"/>
                <a:ext cx="1697356" cy="89154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1308636" y="31013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6</a:t>
                </a: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228600" y="3733800"/>
            <a:ext cx="1722619" cy="1358801"/>
            <a:chOff x="4358640" y="3121759"/>
            <a:chExt cx="1722619" cy="1358801"/>
          </a:xfrm>
        </p:grpSpPr>
        <p:grpSp>
          <p:nvGrpSpPr>
            <p:cNvPr id="42" name="Group 22"/>
            <p:cNvGrpSpPr/>
            <p:nvPr/>
          </p:nvGrpSpPr>
          <p:grpSpPr>
            <a:xfrm>
              <a:off x="4358640" y="3121759"/>
              <a:ext cx="1371600" cy="1358801"/>
              <a:chOff x="396240" y="1978759"/>
              <a:chExt cx="1371600" cy="1358801"/>
            </a:xfrm>
          </p:grpSpPr>
          <p:cxnSp>
            <p:nvCxnSpPr>
              <p:cNvPr id="44" name="Straight Arrow Connector 43"/>
              <p:cNvCxnSpPr/>
              <p:nvPr/>
            </p:nvCxnSpPr>
            <p:spPr>
              <a:xfrm flipV="1">
                <a:off x="548641" y="1978759"/>
                <a:ext cx="1219199" cy="1221642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Rectangle 7"/>
              <p:cNvSpPr>
                <a:spLocks noChangeArrowheads="1"/>
              </p:cNvSpPr>
              <p:nvPr/>
            </p:nvSpPr>
            <p:spPr bwMode="auto">
              <a:xfrm>
                <a:off x="396240" y="2971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7</a:t>
                </a:r>
              </a:p>
            </p:txBody>
          </p:sp>
        </p:grpSp>
        <p:sp>
          <p:nvSpPr>
            <p:cNvPr id="43" name="Rectangle 42"/>
            <p:cNvSpPr/>
            <p:nvPr/>
          </p:nvSpPr>
          <p:spPr>
            <a:xfrm>
              <a:off x="4712871" y="4119979"/>
              <a:ext cx="136838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Ending Capital</a:t>
              </a:r>
              <a:endParaRPr lang="en-US" sz="16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886200" y="3733800"/>
            <a:ext cx="1752600" cy="1358801"/>
            <a:chOff x="4870110" y="3361909"/>
            <a:chExt cx="1752600" cy="1358801"/>
          </a:xfrm>
        </p:grpSpPr>
        <p:sp>
          <p:nvSpPr>
            <p:cNvPr id="47" name="Rectangle 46"/>
            <p:cNvSpPr/>
            <p:nvPr/>
          </p:nvSpPr>
          <p:spPr>
            <a:xfrm>
              <a:off x="5253529" y="4379466"/>
              <a:ext cx="136918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Single Rule</a:t>
              </a:r>
              <a:endParaRPr lang="en-US" sz="1600" dirty="0"/>
            </a:p>
          </p:txBody>
        </p:sp>
        <p:grpSp>
          <p:nvGrpSpPr>
            <p:cNvPr id="48" name="Group 22"/>
            <p:cNvGrpSpPr/>
            <p:nvPr/>
          </p:nvGrpSpPr>
          <p:grpSpPr>
            <a:xfrm>
              <a:off x="4870110" y="3361909"/>
              <a:ext cx="1066800" cy="1358801"/>
              <a:chOff x="907710" y="2218909"/>
              <a:chExt cx="1066800" cy="1358801"/>
            </a:xfrm>
          </p:grpSpPr>
          <p:cxnSp>
            <p:nvCxnSpPr>
              <p:cNvPr id="49" name="Straight Arrow Connector 48"/>
              <p:cNvCxnSpPr/>
              <p:nvPr/>
            </p:nvCxnSpPr>
            <p:spPr>
              <a:xfrm flipV="1">
                <a:off x="1060110" y="2218909"/>
                <a:ext cx="914400" cy="1145442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Rectangle 7"/>
              <p:cNvSpPr>
                <a:spLocks noChangeArrowheads="1"/>
              </p:cNvSpPr>
              <p:nvPr/>
            </p:nvSpPr>
            <p:spPr bwMode="auto">
              <a:xfrm>
                <a:off x="907710" y="321195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5</a:t>
                </a: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2057400" y="4114800"/>
            <a:ext cx="2217756" cy="1582995"/>
            <a:chOff x="5298005" y="3154680"/>
            <a:chExt cx="2217756" cy="1582995"/>
          </a:xfrm>
        </p:grpSpPr>
        <p:sp>
          <p:nvSpPr>
            <p:cNvPr id="52" name="Rectangle 51"/>
            <p:cNvSpPr/>
            <p:nvPr/>
          </p:nvSpPr>
          <p:spPr>
            <a:xfrm>
              <a:off x="5663972" y="4152900"/>
              <a:ext cx="185178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Total Liabilities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 and Owner’s Equity</a:t>
              </a:r>
              <a:endParaRPr lang="en-US" sz="1600" dirty="0"/>
            </a:p>
          </p:txBody>
        </p:sp>
        <p:grpSp>
          <p:nvGrpSpPr>
            <p:cNvPr id="53" name="Group 22"/>
            <p:cNvGrpSpPr/>
            <p:nvPr/>
          </p:nvGrpSpPr>
          <p:grpSpPr>
            <a:xfrm>
              <a:off x="5298005" y="3154680"/>
              <a:ext cx="457200" cy="1356360"/>
              <a:chOff x="1335605" y="2011680"/>
              <a:chExt cx="457200" cy="1356360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 flipV="1">
                <a:off x="1512473" y="2011680"/>
                <a:ext cx="280332" cy="118872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Rectangle 7"/>
              <p:cNvSpPr>
                <a:spLocks noChangeArrowheads="1"/>
              </p:cNvSpPr>
              <p:nvPr/>
            </p:nvSpPr>
            <p:spPr bwMode="auto">
              <a:xfrm>
                <a:off x="1335605" y="30022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9</a:t>
                </a:r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304800" y="2057400"/>
            <a:ext cx="1519231" cy="1295400"/>
            <a:chOff x="5298005" y="4145280"/>
            <a:chExt cx="1519231" cy="1295400"/>
          </a:xfrm>
        </p:grpSpPr>
        <p:sp>
          <p:nvSpPr>
            <p:cNvPr id="57" name="Rectangle 56"/>
            <p:cNvSpPr/>
            <p:nvPr/>
          </p:nvSpPr>
          <p:spPr>
            <a:xfrm>
              <a:off x="5663972" y="4152900"/>
              <a:ext cx="11532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Net Income</a:t>
              </a:r>
              <a:endParaRPr lang="en-US" sz="1600" dirty="0"/>
            </a:p>
          </p:txBody>
        </p:sp>
        <p:grpSp>
          <p:nvGrpSpPr>
            <p:cNvPr id="58" name="Group 22"/>
            <p:cNvGrpSpPr/>
            <p:nvPr/>
          </p:nvGrpSpPr>
          <p:grpSpPr>
            <a:xfrm>
              <a:off x="5298005" y="4145280"/>
              <a:ext cx="1295400" cy="1295400"/>
              <a:chOff x="1335605" y="3002280"/>
              <a:chExt cx="1295400" cy="1295400"/>
            </a:xfrm>
          </p:grpSpPr>
          <p:cxnSp>
            <p:nvCxnSpPr>
              <p:cNvPr id="59" name="Straight Arrow Connector 58"/>
              <p:cNvCxnSpPr/>
              <p:nvPr/>
            </p:nvCxnSpPr>
            <p:spPr>
              <a:xfrm>
                <a:off x="1512473" y="3200400"/>
                <a:ext cx="1118532" cy="109728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Rectangle 7"/>
              <p:cNvSpPr>
                <a:spLocks noChangeArrowheads="1"/>
              </p:cNvSpPr>
              <p:nvPr/>
            </p:nvSpPr>
            <p:spPr bwMode="auto">
              <a:xfrm>
                <a:off x="1335605" y="30022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5349240" y="3810000"/>
            <a:ext cx="2727960" cy="1286923"/>
            <a:chOff x="5410698" y="3268980"/>
            <a:chExt cx="2727960" cy="1286923"/>
          </a:xfrm>
        </p:grpSpPr>
        <p:sp>
          <p:nvSpPr>
            <p:cNvPr id="62" name="Rectangle 61"/>
            <p:cNvSpPr/>
            <p:nvPr/>
          </p:nvSpPr>
          <p:spPr>
            <a:xfrm>
              <a:off x="5776458" y="4217349"/>
              <a:ext cx="23622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Current Capital Amount</a:t>
              </a:r>
              <a:endParaRPr lang="en-US" sz="1600" dirty="0"/>
            </a:p>
          </p:txBody>
        </p:sp>
        <p:grpSp>
          <p:nvGrpSpPr>
            <p:cNvPr id="63" name="Group 22"/>
            <p:cNvGrpSpPr/>
            <p:nvPr/>
          </p:nvGrpSpPr>
          <p:grpSpPr>
            <a:xfrm>
              <a:off x="5410698" y="3268980"/>
              <a:ext cx="1280160" cy="1280160"/>
              <a:chOff x="1448298" y="2125980"/>
              <a:chExt cx="1280160" cy="1280160"/>
            </a:xfrm>
          </p:grpSpPr>
          <p:cxnSp>
            <p:nvCxnSpPr>
              <p:cNvPr id="64" name="Straight Arrow Connector 63"/>
              <p:cNvCxnSpPr/>
              <p:nvPr/>
            </p:nvCxnSpPr>
            <p:spPr>
              <a:xfrm flipV="1">
                <a:off x="1585458" y="2125980"/>
                <a:ext cx="1143000" cy="1143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Rectangle 7"/>
              <p:cNvSpPr>
                <a:spLocks noChangeArrowheads="1"/>
              </p:cNvSpPr>
              <p:nvPr/>
            </p:nvSpPr>
            <p:spPr bwMode="auto">
              <a:xfrm>
                <a:off x="1448298" y="304038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8</a:t>
                </a:r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81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82" name="Flowchart: Delay 81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7-2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	</a:t>
            </a:r>
            <a:r>
              <a:rPr lang="en-US" dirty="0" smtClean="0"/>
              <a:t>List </a:t>
            </a:r>
            <a:r>
              <a:rPr lang="en-US" dirty="0"/>
              <a:t>the four sections on a balance sheet.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514600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 New Roman"/>
              </a:rPr>
              <a:t>Heading, assets, liabilities, and </a:t>
            </a:r>
            <a:r>
              <a:rPr lang="en-US" sz="3200" smtClean="0">
                <a:ea typeface="Calibri"/>
                <a:cs typeface="Times New Roman"/>
              </a:rPr>
              <a:t>owner’s equity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1" name="Flowchart: Delay 10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7-2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What </a:t>
            </a:r>
            <a:r>
              <a:rPr lang="en-US" dirty="0"/>
              <a:t>is the formula for calculating current capital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0"/>
            <a:ext cx="7315200" cy="2697163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Calibri"/>
                <a:cs typeface="Times-Roman"/>
              </a:rPr>
              <a:t>Capital Account Balance </a:t>
            </a:r>
            <a:r>
              <a:rPr lang="en-US" sz="3200" i="1" dirty="0" smtClean="0">
                <a:solidFill>
                  <a:srgbClr val="000000"/>
                </a:solidFill>
                <a:ea typeface="Calibri"/>
                <a:cs typeface="Times-Roman"/>
              </a:rPr>
              <a:t>plus</a:t>
            </a:r>
            <a:r>
              <a:rPr lang="en-US" sz="3200" dirty="0" smtClean="0">
                <a:solidFill>
                  <a:srgbClr val="000000"/>
                </a:solidFill>
                <a:ea typeface="Calibri"/>
                <a:cs typeface="Times-Roman"/>
              </a:rPr>
              <a:t> Net Income (or </a:t>
            </a:r>
            <a:r>
              <a:rPr lang="en-US" sz="3200" i="1" dirty="0" smtClean="0">
                <a:solidFill>
                  <a:srgbClr val="000000"/>
                </a:solidFill>
                <a:ea typeface="Calibri"/>
                <a:cs typeface="Times-Roman"/>
              </a:rPr>
              <a:t>less </a:t>
            </a:r>
            <a:r>
              <a:rPr lang="en-US" sz="3200" dirty="0" smtClean="0">
                <a:solidFill>
                  <a:srgbClr val="000000"/>
                </a:solidFill>
                <a:ea typeface="Calibri"/>
                <a:cs typeface="Times-Roman"/>
              </a:rPr>
              <a:t>Net Loss) </a:t>
            </a:r>
            <a:r>
              <a:rPr lang="en-US" sz="3200" i="1" dirty="0" smtClean="0">
                <a:solidFill>
                  <a:srgbClr val="000000"/>
                </a:solidFill>
                <a:ea typeface="Calibri"/>
                <a:cs typeface="Times-Roman"/>
              </a:rPr>
              <a:t>less</a:t>
            </a:r>
            <a:r>
              <a:rPr lang="en-US" sz="3200" dirty="0" smtClean="0">
                <a:solidFill>
                  <a:srgbClr val="000000"/>
                </a:solidFill>
                <a:ea typeface="Calibri"/>
                <a:cs typeface="Times-Roman"/>
              </a:rPr>
              <a:t> Drawing Account Balance </a:t>
            </a:r>
            <a:r>
              <a:rPr lang="en-US" sz="3200" i="1" dirty="0" smtClean="0">
                <a:solidFill>
                  <a:srgbClr val="000000"/>
                </a:solidFill>
                <a:ea typeface="Calibri"/>
                <a:cs typeface="Times-Roman"/>
              </a:rPr>
              <a:t>equals</a:t>
            </a:r>
            <a:r>
              <a:rPr lang="en-US" sz="3200" dirty="0" smtClean="0">
                <a:solidFill>
                  <a:srgbClr val="000000"/>
                </a:solidFill>
                <a:ea typeface="Calibri"/>
                <a:cs typeface="Times-Roman"/>
              </a:rPr>
              <a:t> Current Capital.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2805</TotalTime>
  <Words>281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Slide 1</vt:lpstr>
      <vt:lpstr>Preparing a Balance Sheet from Information on a Work Sheet</vt:lpstr>
      <vt:lpstr>Heading of a Balance Sheet</vt:lpstr>
      <vt:lpstr>Assets and Liabilities Sections  of a Balance Sheet</vt:lpstr>
      <vt:lpstr>Owner’s Equity Section  of a Balance Sheet</vt:lpstr>
      <vt:lpstr>Owner’s Equity Reported in Detail on a Balance Sheet</vt:lpstr>
      <vt:lpstr>Lesson 7-2 Audit Your Understanding</vt:lpstr>
      <vt:lpstr>Lesson 7-2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239</cp:revision>
  <dcterms:created xsi:type="dcterms:W3CDTF">2012-07-02T15:51:50Z</dcterms:created>
  <dcterms:modified xsi:type="dcterms:W3CDTF">2012-12-21T21:54:19Z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